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7" r:id="rId7"/>
    <p:sldId id="258" r:id="rId8"/>
    <p:sldId id="264" r:id="rId9"/>
    <p:sldId id="266" r:id="rId10"/>
    <p:sldId id="259" r:id="rId11"/>
    <p:sldId id="260" r:id="rId12"/>
    <p:sldId id="261" r:id="rId13"/>
    <p:sldId id="262" r:id="rId14"/>
    <p:sldId id="269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7F17D7-2706-784D-8738-0CE9D78D0533}" v="3" dt="2025-05-18T14:09:01.807"/>
    <p1510:client id="{465B03C2-5DD0-2543-ADBF-2F9F9CEB3870}" v="6" dt="2025-05-18T02:59:11.847"/>
    <p1510:client id="{6AB497E9-5331-9E75-8EFC-F073B3315C7B}" v="1" dt="2025-05-19T00:01:38.635"/>
    <p1510:client id="{A1DA578C-E9B4-4918-9EA3-376524D73FF7}" v="10" dt="2025-05-17T19:25:13.156"/>
    <p1510:client id="{B8E77CB3-1802-F234-3FA9-DF6E5D4D8B96}" v="232" dt="2025-05-17T21:37:17.228"/>
    <p1510:client id="{BF9702BA-4D9C-9ADD-146B-E4C2D9D101B8}" v="35" dt="2025-05-18T06:54:55.426"/>
    <p1510:client id="{CD7FCF71-A669-4D7A-AB41-23FF7C877FBD}" v="18" dt="2025-05-18T07:13:54.168"/>
    <p1510:client id="{DE42E5EE-13B9-E196-CF61-5974E8DB0ECD}" v="50" dt="2025-05-18T17:26:09.8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13B5-ED2A-91F4-7322-37A46499A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99A18-B8BF-F45A-57B6-A55A63CA5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52519-F2BB-0C14-B451-0F518C178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FDFE-5992-4004-A607-39B29D3ADA0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3AFEA-719A-28DA-9EE1-D6F3849A3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4B064-EC92-C496-A23E-C31D09D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6D69-AB5B-4F50-A357-004A70DD7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83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DBAAC-E39D-3F4A-5627-B02BC4B5F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A05B46-0E38-07B9-01DD-34FE9D672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4C56E-2A2B-AE08-1FD0-15B68EF5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FDFE-5992-4004-A607-39B29D3ADA0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5C7B3-E2E2-CD22-4011-366EB9090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10C4B-D4D1-599E-A7C0-4214E57D1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6D69-AB5B-4F50-A357-004A70DD7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08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6E7404-997A-9942-90A0-7AEDF0A85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FFDCF-8A43-D7DC-AEB9-705C59D19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2E7BF-6543-D2E0-0362-244CE7A6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FDFE-5992-4004-A607-39B29D3ADA0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6EC4F-B4F8-BF5F-EE9F-FBD39145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9BFDB-189F-65AB-BD91-D2C90633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6D69-AB5B-4F50-A357-004A70DD7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4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A0B94-FEAA-A16E-87CE-FBCD993FD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A7C44-9401-F18A-F6DF-C66F7CD8A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872FA-7982-733A-D1FB-C75B37488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FDFE-5992-4004-A607-39B29D3ADA0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D4055-1FB3-5D66-5F1B-45CADB3CB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13E96-46E0-A7C0-D9DB-4E864229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6D69-AB5B-4F50-A357-004A70DD7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8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B0B3-E873-9823-A674-3C756324E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0D4C3-489F-59A1-0E97-50F84E77B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C38D1-1D61-746B-4D29-934BE69BC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FDFE-5992-4004-A607-39B29D3ADA0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67B49-9E81-CDE9-CB8A-63C1B016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10615-5565-736E-14FA-F5BD5D98D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6D69-AB5B-4F50-A357-004A70DD7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29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D7E98-E300-C93A-1471-C6BF851F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04493-347F-B7EB-7791-C0454B3349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A58F6-8BAF-E39F-6569-E7E3E02D0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8F16B-5271-73BC-CECD-948455A4F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FDFE-5992-4004-A607-39B29D3ADA0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3075D-73E6-F95D-C91E-E534CFC1A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ADF8F-9D7C-D9CC-048B-67350BA3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6D69-AB5B-4F50-A357-004A70DD7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3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F3E9E-821E-E17A-3CC7-6685D128B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095E3-3AC3-7AC4-50B8-259A9BDD2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A57038-D7E7-9142-5E2D-17BA43627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46DBD4-525C-2240-55C3-BE36BE25C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A56C81-4D55-1A55-7D9E-92400168C7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F0FA30-A5F2-6A24-C906-3AB8EA4EF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FDFE-5992-4004-A607-39B29D3ADA0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B7433A-DF4E-1464-348A-374C6C559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239009-4267-6BA5-92EA-F7DFB410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6D69-AB5B-4F50-A357-004A70DD7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0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68869-942A-4147-9B3A-63F49C09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407C5-7AA6-581B-B7FB-82DFB916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FDFE-5992-4004-A607-39B29D3ADA0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6EB04-9DCC-AB51-408F-25A2FA739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52882-DE41-FC40-89A1-05F19E6C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6D69-AB5B-4F50-A357-004A70DD7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74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CD9889-74FD-8CDC-5338-270CFE45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FDFE-5992-4004-A607-39B29D3ADA0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617189-6238-C0E0-03AC-2C9F8032A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4173F-29F9-5208-2934-6E99FE3F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6D69-AB5B-4F50-A357-004A70DD7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03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B6A5-3718-3BC2-A773-658FC9A61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800F6-AA35-EA1F-BD97-EF985C8C5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0DC19-D587-1851-E027-6AF4CEF36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0452D-0322-E0A4-6E90-7228907DB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FDFE-5992-4004-A607-39B29D3ADA0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2CB6F-5106-F4CB-7CBB-24238C71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E6758-5CFF-D190-5A06-8DF1D6B2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6D69-AB5B-4F50-A357-004A70DD7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2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6413-7AA4-B096-5851-5348149C7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0E8AE8-BC6E-E264-219E-279DDA3C36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8FC25-2046-D287-16DE-B57F9AE3C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77654-12FE-1B5A-27A9-E72BB975B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FFDFE-5992-4004-A607-39B29D3ADA0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877B7-42EB-41C3-E1FB-13634E8D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AAFB2-399B-05D2-5F24-CF9C6F496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46D69-AB5B-4F50-A357-004A70DD7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5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D41B12-4CE6-C150-3D9E-8E21FCA6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A49C5-8FF3-8EF3-17BF-FCCD2E5EC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957DC-2B63-57F6-D0B5-EC6880E93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2FFDFE-5992-4004-A607-39B29D3ADA0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374CF-99FA-24D5-CA9F-DF8242194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29797-CD5D-5436-2660-94EE27E10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C46D69-AB5B-4F50-A357-004A70DD7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48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EF2591-490A-649F-3175-9840F612F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Penguins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344C7-5F32-BC2D-CD72-389CEE5FB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marL="0" marR="0" algn="l">
              <a:spcAft>
                <a:spcPts val="800"/>
              </a:spcAft>
              <a:buNone/>
            </a:pPr>
            <a:r>
              <a:rPr lang="en-US">
                <a:solidFill>
                  <a:schemeClr val="bg1"/>
                </a:solidFill>
                <a:latin typeface="+mj-lt"/>
              </a:rPr>
              <a:t>By: </a:t>
            </a:r>
            <a:r>
              <a:rPr lang="en-US" kern="10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Anjola Okesola, Cleo Anne Tabacolde, Emily Dalson, Huong Giang Ho, and Lina Montesinos</a:t>
            </a:r>
            <a:endParaRPr lang="en-US" kern="100">
              <a:solidFill>
                <a:schemeClr val="bg1"/>
              </a:solidFill>
              <a:effectLst/>
              <a:latin typeface="+mj-lt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Audio Recording May 18, 2025 at 10:08:22 AM">
            <a:hlinkClick r:id="" action="ppaction://media"/>
            <a:extLst>
              <a:ext uri="{FF2B5EF4-FFF2-40B4-BE49-F238E27FC236}">
                <a16:creationId xmlns:a16="http://schemas.microsoft.com/office/drawing/2014/main" id="{59883457-AC77-C70F-94AA-B8F48A14D6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9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AFE910-2C12-61E4-73CA-1112A31360E1}"/>
              </a:ext>
            </a:extLst>
          </p:cNvPr>
          <p:cNvSpPr txBox="1"/>
          <p:nvPr/>
        </p:nvSpPr>
        <p:spPr>
          <a:xfrm>
            <a:off x="1567543" y="1404257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ptos"/>
              </a:rPr>
              <a:t>Compute ANOVA test</a:t>
            </a:r>
            <a:r>
              <a:rPr lang="en-US" sz="1600">
                <a:latin typeface="Aptos"/>
              </a:rPr>
              <a:t>: </a:t>
            </a:r>
          </a:p>
          <a:p>
            <a:r>
              <a:rPr lang="en-US" sz="1600">
                <a:latin typeface="Aptos"/>
              </a:rPr>
              <a:t>p = 1.45e-81&lt;0.05 =&gt; there is significant difference among the three groups</a:t>
            </a:r>
            <a:r>
              <a:rPr lang="en-US" sz="1600">
                <a:latin typeface="Aptos"/>
                <a:cs typeface="Times New Roman"/>
              </a:rPr>
              <a:t> </a:t>
            </a:r>
            <a:endParaRPr lang="en-US" sz="1600">
              <a:latin typeface="Aptos"/>
            </a:endParaRPr>
          </a:p>
        </p:txBody>
      </p:sp>
      <p:pic>
        <p:nvPicPr>
          <p:cNvPr id="5" name="Picture 4" descr="Picture 1857524670, Picture">
            <a:extLst>
              <a:ext uri="{FF2B5EF4-FFF2-40B4-BE49-F238E27FC236}">
                <a16:creationId xmlns:a16="http://schemas.microsoft.com/office/drawing/2014/main" id="{35316F1C-050B-14DF-0025-7B573F01D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089" y="1254578"/>
            <a:ext cx="6762750" cy="179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65DF1C-6FBC-B1CA-3B3E-CA8FCDFF16D7}"/>
              </a:ext>
            </a:extLst>
          </p:cNvPr>
          <p:cNvSpPr txBox="1"/>
          <p:nvPr/>
        </p:nvSpPr>
        <p:spPr>
          <a:xfrm>
            <a:off x="587829" y="2764972"/>
            <a:ext cx="9941376" cy="13290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564"/>
              </a:lnSpc>
            </a:pPr>
            <a:r>
              <a:rPr lang="en-US" sz="1600" b="1">
                <a:latin typeface="Aptos"/>
                <a:cs typeface="Segoe UI"/>
              </a:rPr>
              <a:t>Post-hoc tests: </a:t>
            </a:r>
            <a:endParaRPr lang="en-US"/>
          </a:p>
          <a:p>
            <a:pPr>
              <a:lnSpc>
                <a:spcPts val="1564"/>
              </a:lnSpc>
            </a:pPr>
            <a:r>
              <a:rPr lang="en-US" sz="1600" b="1">
                <a:latin typeface="Aptos"/>
                <a:cs typeface="Segoe UI"/>
              </a:rPr>
              <a:t>Tukey's test to know the significant</a:t>
            </a:r>
            <a:endParaRPr lang="en-US">
              <a:latin typeface="Aptos"/>
              <a:cs typeface="Segoe UI"/>
            </a:endParaRPr>
          </a:p>
          <a:p>
            <a:pPr>
              <a:lnSpc>
                <a:spcPts val="1564"/>
              </a:lnSpc>
            </a:pPr>
            <a:r>
              <a:rPr lang="en-US" sz="1600" b="1">
                <a:latin typeface="Aptos"/>
                <a:cs typeface="Segoe UI"/>
              </a:rPr>
              <a:t> between each pair </a:t>
            </a:r>
            <a:endParaRPr lang="en-US"/>
          </a:p>
          <a:p>
            <a:pPr>
              <a:lnSpc>
                <a:spcPts val="1564"/>
              </a:lnSpc>
            </a:pPr>
            <a:r>
              <a:rPr lang="en-US" sz="1600">
                <a:latin typeface="Aptos"/>
                <a:cs typeface="Segoe UI"/>
              </a:rPr>
              <a:t>+ Adelie vs. Chinstrap: p = 8.97e- 1 = 0.897 (ns)</a:t>
            </a:r>
            <a:r>
              <a:rPr lang="en-US" sz="1600">
                <a:latin typeface="Aptos"/>
                <a:cs typeface="Times New Roman"/>
              </a:rPr>
              <a:t> &gt; 0.05</a:t>
            </a:r>
            <a:r>
              <a:rPr lang="en-US" sz="1600">
                <a:latin typeface="Aptos"/>
                <a:cs typeface="Segoe UI"/>
              </a:rPr>
              <a:t>=&gt; No significant difference between these two species</a:t>
            </a:r>
            <a:r>
              <a:rPr lang="en-US" sz="1600">
                <a:latin typeface="Aptos"/>
                <a:cs typeface="Times New Roman"/>
              </a:rPr>
              <a:t> </a:t>
            </a:r>
          </a:p>
          <a:p>
            <a:pPr>
              <a:lnSpc>
                <a:spcPts val="1564"/>
              </a:lnSpc>
            </a:pPr>
            <a:r>
              <a:rPr lang="en-US" sz="1600">
                <a:latin typeface="Aptos"/>
                <a:cs typeface="Segoe UI"/>
              </a:rPr>
              <a:t>+ Adelie vs. Gentoo: p = 5.82e-13 </a:t>
            </a:r>
            <a:r>
              <a:rPr lang="en-US" sz="1600">
                <a:latin typeface="Aptos"/>
                <a:cs typeface="Times New Roman"/>
              </a:rPr>
              <a:t>&lt; 0.05 </a:t>
            </a:r>
            <a:r>
              <a:rPr lang="en-US" sz="1600">
                <a:latin typeface="Aptos"/>
                <a:cs typeface="Segoe UI"/>
              </a:rPr>
              <a:t>=&gt; Extremely significant difference</a:t>
            </a:r>
            <a:r>
              <a:rPr lang="en-US" sz="1600">
                <a:latin typeface="Aptos"/>
                <a:cs typeface="Times New Roman"/>
              </a:rPr>
              <a:t> </a:t>
            </a:r>
          </a:p>
          <a:p>
            <a:pPr>
              <a:lnSpc>
                <a:spcPts val="1564"/>
              </a:lnSpc>
            </a:pPr>
            <a:r>
              <a:rPr lang="en-US" sz="1600">
                <a:latin typeface="Aptos"/>
                <a:cs typeface="Segoe UI"/>
              </a:rPr>
              <a:t>+ Chinstrap vs. Gentoo: p = 5.82e-13 </a:t>
            </a:r>
            <a:r>
              <a:rPr lang="en-US" sz="1600">
                <a:latin typeface="Aptos"/>
                <a:cs typeface="Times New Roman"/>
              </a:rPr>
              <a:t>&lt; 0.05 </a:t>
            </a:r>
            <a:r>
              <a:rPr lang="en-US" sz="1600">
                <a:latin typeface="Aptos"/>
                <a:cs typeface="Segoe UI"/>
              </a:rPr>
              <a:t>=&gt; Extremely significant difference</a:t>
            </a:r>
          </a:p>
        </p:txBody>
      </p:sp>
      <p:pic>
        <p:nvPicPr>
          <p:cNvPr id="7" name="Picture 6" descr="Picture 301743884, Picture">
            <a:extLst>
              <a:ext uri="{FF2B5EF4-FFF2-40B4-BE49-F238E27FC236}">
                <a16:creationId xmlns:a16="http://schemas.microsoft.com/office/drawing/2014/main" id="{0EA6E74B-0B3E-1753-49D7-095E3EBE5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21" y="4522817"/>
            <a:ext cx="11742965" cy="1880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0899650-AC76-FF13-E9DB-B14833A6D525}"/>
              </a:ext>
            </a:extLst>
          </p:cNvPr>
          <p:cNvSpPr txBox="1">
            <a:spLocks/>
          </p:cNvSpPr>
          <p:nvPr/>
        </p:nvSpPr>
        <p:spPr>
          <a:xfrm>
            <a:off x="444500" y="2254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ptos Display"/>
              </a:rPr>
              <a:t>Analysis Method </a:t>
            </a:r>
          </a:p>
        </p:txBody>
      </p:sp>
      <p:pic>
        <p:nvPicPr>
          <p:cNvPr id="2" name="Record (online-voice-recorder.com) (14)">
            <a:hlinkClick r:id="" action="ppaction://media"/>
            <a:extLst>
              <a:ext uri="{FF2B5EF4-FFF2-40B4-BE49-F238E27FC236}">
                <a16:creationId xmlns:a16="http://schemas.microsoft.com/office/drawing/2014/main" id="{C83543FF-283B-234E-C05C-CD6F93915E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34196" y="336323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9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83D4-9ADB-5F45-2A3E-087D8521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E1A7-EF2A-E48C-B6A5-A55CBD212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800" y="-3175"/>
            <a:ext cx="10515600" cy="1325563"/>
          </a:xfrm>
        </p:spPr>
        <p:txBody>
          <a:bodyPr/>
          <a:lstStyle/>
          <a:p>
            <a:r>
              <a:rPr lang="en-US"/>
              <a:t>Results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6CA69-2C48-C61F-9A0A-B72AAA4A3A09}"/>
              </a:ext>
            </a:extLst>
          </p:cNvPr>
          <p:cNvSpPr txBox="1"/>
          <p:nvPr/>
        </p:nvSpPr>
        <p:spPr>
          <a:xfrm>
            <a:off x="588737" y="891722"/>
            <a:ext cx="4659992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ptos"/>
                <a:cs typeface="Segoe UI"/>
              </a:rPr>
              <a:t>1. Outlier Analysis</a:t>
            </a:r>
            <a:r>
              <a:rPr lang="en-US" sz="1600">
                <a:latin typeface="Aptos"/>
                <a:cs typeface="Times New Roman"/>
              </a:rPr>
              <a:t> </a:t>
            </a:r>
            <a:endParaRPr lang="en-US" sz="1600">
              <a:latin typeface="Aptos"/>
            </a:endParaRPr>
          </a:p>
          <a:p>
            <a:r>
              <a:rPr lang="en-US" sz="1600">
                <a:latin typeface="Aptos"/>
                <a:cs typeface="Segoe UI"/>
              </a:rPr>
              <a:t>A preliminary outlier analysis using the interquartile range (IQR) method identified one non-extreme outlier (Culmen Depth = 21.5 mm) in the Adelie penguin group. The outlier was retained for analysis as it did not exceed the threshold for extreme outliers.</a:t>
            </a:r>
            <a:r>
              <a:rPr lang="en-US" sz="1600">
                <a:latin typeface="Aptos"/>
                <a:cs typeface="Times New Roman"/>
              </a:rPr>
              <a:t> </a:t>
            </a:r>
          </a:p>
          <a:p>
            <a:r>
              <a:rPr lang="en-US" sz="1600">
                <a:latin typeface="Aptos"/>
                <a:cs typeface="Segoe UI"/>
              </a:rPr>
              <a:t>2. Normality Analysis</a:t>
            </a:r>
            <a:r>
              <a:rPr lang="en-US" sz="1600">
                <a:latin typeface="Aptos"/>
                <a:cs typeface="Times New Roman"/>
              </a:rPr>
              <a:t> </a:t>
            </a:r>
          </a:p>
          <a:p>
            <a:r>
              <a:rPr lang="en-US" sz="1600">
                <a:latin typeface="Aptos"/>
                <a:cs typeface="Segoe UI"/>
              </a:rPr>
              <a:t>Normality of distribution was evaluated using both graphical and statistical methods: QQ plot inspection revealed that the distribution is normal with data falling along the reference line. Shapiro Wilk test also confirmed normality in distribution with p = 0.067 &gt; 0.05</a:t>
            </a:r>
            <a:r>
              <a:rPr lang="en-US" sz="1600">
                <a:latin typeface="Aptos"/>
                <a:cs typeface="Times New Roman"/>
              </a:rPr>
              <a:t> </a:t>
            </a:r>
            <a:endParaRPr lang="en-US" sz="1600">
              <a:latin typeface="Aptos"/>
              <a:cs typeface="Segoe UI"/>
            </a:endParaRPr>
          </a:p>
        </p:txBody>
      </p:sp>
      <p:pic>
        <p:nvPicPr>
          <p:cNvPr id="8" name="Picture 7" descr="Picture 1950972111, Picture">
            <a:extLst>
              <a:ext uri="{FF2B5EF4-FFF2-40B4-BE49-F238E27FC236}">
                <a16:creationId xmlns:a16="http://schemas.microsoft.com/office/drawing/2014/main" id="{7D0CF4F6-EEE2-061E-7B2B-07C528670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445" y="245836"/>
            <a:ext cx="6413754" cy="4180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2674B8-D4EB-9AB9-60C8-E5AB6169DF52}"/>
              </a:ext>
            </a:extLst>
          </p:cNvPr>
          <p:cNvSpPr txBox="1"/>
          <p:nvPr/>
        </p:nvSpPr>
        <p:spPr>
          <a:xfrm>
            <a:off x="584200" y="4343400"/>
            <a:ext cx="113665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Segoe UI"/>
              </a:rPr>
              <a:t>3. Homogeneity of variance assumption ​</a:t>
            </a:r>
          </a:p>
          <a:p>
            <a:r>
              <a:rPr lang="en-US" sz="1600">
                <a:cs typeface="Segoe UI"/>
              </a:rPr>
              <a:t>Levene’s test of homogeneity indicated no significant heterogeneity across groups (p = 0.149),satisfying the assumption for ANOVA. ​</a:t>
            </a:r>
          </a:p>
          <a:p>
            <a:r>
              <a:rPr lang="en-US" sz="1600">
                <a:cs typeface="Segoe UI"/>
              </a:rPr>
              <a:t>4. One-Way ANOVA ​</a:t>
            </a:r>
          </a:p>
          <a:p>
            <a:r>
              <a:rPr lang="en-US" sz="1600">
                <a:cs typeface="Segoe UI"/>
              </a:rPr>
              <a:t>A one-way ANOVA revealed significant differences in culmen depth among the three penguin species (p = 1.45×10⁻⁸¹). ​</a:t>
            </a:r>
          </a:p>
          <a:p>
            <a:r>
              <a:rPr lang="en-US" sz="1600">
                <a:cs typeface="Segoe UI"/>
              </a:rPr>
              <a:t>5. Post-Hoc Comparisons  ​</a:t>
            </a:r>
          </a:p>
          <a:p>
            <a:r>
              <a:rPr lang="en-US" sz="1600">
                <a:cs typeface="Segoe UI"/>
              </a:rPr>
              <a:t>Pairwise comparisons using Tukey’s test showed that Gentoo penguins exhibit significantly different culmen depth from both Adelie and Chinstrap species (p = 5.82e-13 &lt; 0.05). No significant difference was detected between Adelie and Chinstrap penguins (p = 0.897 &gt; 0.05)​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34B42-E56A-ECA2-BF9E-558F22D12C96}"/>
              </a:ext>
            </a:extLst>
          </p:cNvPr>
          <p:cNvSpPr txBox="1"/>
          <p:nvPr/>
        </p:nvSpPr>
        <p:spPr>
          <a:xfrm>
            <a:off x="11302566" y="646965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Cleo</a:t>
            </a:r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3EC1C56-64CF-780B-744B-CE6BE1C666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42078" y="3368151"/>
            <a:ext cx="850744" cy="85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99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A57EACD-61CA-4775-9551-2078FC0BC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31107" y="5203828"/>
            <a:ext cx="1861478" cy="1557272"/>
            <a:chOff x="9731107" y="5203828"/>
            <a:chExt cx="1861478" cy="1557272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EA9CEFA-65DF-4773-AB16-4E0811348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203828"/>
              <a:ext cx="36465" cy="36221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A5B46568-197D-4462-A2AB-B32016E07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203828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A310550-C5D3-4B44-A74F-CA522D3EA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4320944-CB85-404B-ACEB-4C621A2DE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09ADAE-8ED7-4349-9F53-C9846B34A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A30888-D632-4303-AD63-F9F6425F6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5203828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494E026-3245-4E27-8FA4-B5E50398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0980A2D-E8F8-4D53-96BD-549B6E43C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203828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2DDE9-70F9-46DE-A98D-A9E6A15B0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D6359C0-FED2-4F38-AF2C-D2CCB137C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731DFD6-7643-4367-B357-419597215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D5AD929-BDD1-4C17-B069-7F26DA239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A89B223-AC6D-428A-ADA0-A8107F132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55AE910-CDA0-467B-91F1-30022FC702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356051"/>
              <a:ext cx="36465" cy="36221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80BBB4-49D0-40C7-949B-CE40E918B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356046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5A691FB-DA8E-4CB6-B2CB-43996A8A6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6ABC7EF-0297-4356-A5FE-85B70C226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2A4C124-2BE2-47A7-88BD-0D0E70225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77B5782-F97B-49E6-B4CF-05080D43F7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356051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B45F28A-82A7-4E2A-AC1D-A9080F5F5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4D3904-C2B3-4481-9AD0-4F4B97BF7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356044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7E99BD2-8425-452F-BBC9-DA271A4D4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356044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826B2E-CE5F-4751-AB16-2F5D38E0D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356044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3D69C59-2023-4CEC-BA7C-5EE1834EC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356044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B90D7BC-1D4E-4E24-B1E4-700CFE90C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35604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9425F03-8DA8-4B30-8D52-0F823F557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356046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5042418-2AFD-437C-BDFE-95057749D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508030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F7247EC-FBD7-42B0-89E1-981401897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508030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642B17A-8F41-4932-B0D0-CAA198A36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BC09251-BDF7-47DB-8213-2FD24431C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F3F5D47-FD51-41B4-B385-72FB1B83F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FEDA36F-4DFB-4CF9-AFCB-DF2830797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5508030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4B82A4E-24F2-4AF9-ACD9-032004D5C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48A1B0D-4A06-45BC-B4BC-CFC5300FB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508025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5FAD49E-FD72-4576-A940-2428587BC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0C5050F-FCF4-41AE-A014-DA0E79C9D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05C37E2-39BD-41F3-A48B-0D6656AFD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ADE8E63-21C2-4361-9759-81558A67F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BB2F91E-6261-407E-AB8B-BC2971C5E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508025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1B8D98F-3287-4463-9C66-4D5562880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660254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4B4DF75-5954-4360-BD08-C0F14F07B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660248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9646D91-7334-4EF7-854E-31229C0EB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B52D0D3-BAB6-4E87-A7E3-042FE194E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C99FAD0-CAF0-416B-A5C2-BF67795C5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E22E26C-C150-4D82-9949-7CBE6C6E3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660254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072F62D-B9FA-4CBD-8427-DCDAE9724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A5E7E19-8DF1-4E35-B975-14DB353C5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660246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29CC129-69D0-48B1-969C-406A8EC16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863A762-C2BE-4B7F-8F77-FB38598FD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75ED5B7-A269-4716-8A91-60C4640BC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53D700F-89B5-47C3-88CF-F491CCA23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60B6165-C5E0-4495-B9AC-5D3FAA17C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66025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2C06BE7-B255-49E8-AFD7-16EA0DEE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812233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62BAA60-4FD3-4ED5-85B8-FA1AEBB54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81223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D285C5F-B15D-4C99-876E-11EA0EDDB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1D3315B-6CF6-4B8A-9AD6-15E8ED774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2316A1B-DF30-4B08-A25E-634088C3A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3B9824C-F3A0-4BB5-BA2D-E7B2C873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81223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74AA607-331A-4D12-9628-01D4184C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C5FC238-AD32-4501-B2D5-55A3F1409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81223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2651C95-EE88-4D97-A4BD-842E093F0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D800BB2-C68A-40A6-8CD4-A733BD0DB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697780E-7DCF-4651-9953-FE1A7062C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B417FEE-0006-405F-A3EF-741EC0C6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D2CA75D-333A-4FC0-A35C-150218932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8122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1FE7FEB-856E-4B91-9524-7CB608A04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964459"/>
              <a:ext cx="36465" cy="36221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815A820-71A2-4F06-909A-802956FC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964453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135222E-6463-4F37-A52D-8E5F48B17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4C684AC-F7CB-4096-BD97-E024A220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AEB483C-20AB-4095-912D-AB52A7C32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D1625C5-4D6F-4AF0-8F52-3E430AD86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964459"/>
              <a:ext cx="36221" cy="36221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E6AC22C-25A4-400A-8E40-0DA9119C5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4586291-7B87-4844-A3C7-1B10E7070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964451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E6C849B-AC63-4611-9425-967763280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96445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D2AB7-F94D-4A1E-8D17-3A8418C7D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96445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99CE3DE-A5D3-4CBC-9771-BA0D4A71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96445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51F4BCD-DCFB-49C5-AA53-912A2644D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9644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17BD47A-2F24-467E-A016-650656A35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964453"/>
              <a:ext cx="36218" cy="36221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60F5B69-D34A-4A38-AC4F-E04BB730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116440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6D5DFC6-ED6D-4E93-BBFD-32876861C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116440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46009FB-3E9E-46F5-9DC9-B225C7B7D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10C4A9D-1BAD-4C1A-B643-39CEA7C56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3786231-B3C8-45C0-AB76-F0F35D7E1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E05DBD8-3FC9-47DE-88E7-849A2BE28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6116440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8B45623-D400-48AE-99CB-C50EF8208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50817F4-286D-4A64-A707-319964118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6116435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E2CBB23-BC03-4233-B66D-F3E1BC361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611643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5B057C8-A242-41ED-B0DB-78B245C07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611643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CB4C1C0-5F41-4E24-A7CD-AFB1DE7B3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61164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153209C-5637-4CEC-AB94-73A0EA2C7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611643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7A55A31-FEC9-482A-B837-965828913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3BA94A3-F00C-4D17-9254-A955E4414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268419"/>
              <a:ext cx="36465" cy="36219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A2902DE-23EF-49CE-A669-B9096A9D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268419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5780746-7CB1-459B-ACF8-EE4C8FA2D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EC72100-CCC7-485B-AB73-AFE6263C2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0330226-7157-4C26-8B12-849E7E40B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6FC5CE2-A4E9-48A9-A687-9D3CBDF2C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6268419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71F8A61-039C-4875-ABD2-DDAD0AF61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E9C48D7-E617-453A-95A7-4CBADCB70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268419"/>
              <a:ext cx="36221" cy="36219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028847A-3236-456C-ABCA-F17FACC74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68F10DA-E024-4DFF-B71A-284CE3783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D1258F2-08D2-4674-BB2B-00DA3F054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CA4E673-ADD3-4C6A-B67D-077CD7F76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8412C5A-7E5C-437B-A36E-FD4ADC57E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57" y="6268417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56AC8FA-ED34-4749-9A15-E878B4088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420645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EE8845F-6312-4CB4-8345-10FAA6E91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420645"/>
              <a:ext cx="36221" cy="36221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649974-BABE-465B-934C-798CD398A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A2E8120-B8AC-4058-AB81-44A99CF53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B3ACBEF-904A-4B73-A8B1-3A62AC125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80CD75B-0C3D-4186-B1D8-E58A7580E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6420645"/>
              <a:ext cx="36221" cy="36221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17D40FB-488F-4EFD-9019-8E5802A73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89A9FA-C815-459B-8D43-862AC2805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42065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A360E5B-3ABC-46DD-9DFE-5D8D1D4D2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42066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BCC9121-E8F5-49AE-869E-1245398D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42066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190A7C8-B00C-4DCB-929A-32881103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42066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BC02C4-69CC-4293-9249-E28D9F2C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42067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4748328-B03B-4EDD-96F0-DAF652720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57" y="6420679"/>
              <a:ext cx="36218" cy="36221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7E29EF6-5C38-4836-AE46-64215DD78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572627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33BC27D-A755-4489-B73A-5B0EA4BD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572627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018ADBF-7412-4D0F-BC0F-8710DB9A4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70D54CD-D372-4C7F-B2AC-AB600FE52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BB9398E-F21C-4918-8C5A-90735B80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A7E3180-5F52-4B48-B3BD-F02177C4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6572627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657DEC7-1A91-41CA-B3FD-593EFF942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F66DBED-0EF0-4BC7-A733-8CEB9301F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572658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27BC7E2-BB50-457E-8D53-CBADC3D0A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E5B2F2A-FBC8-42A5-9305-B5C98A24D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7BC862E-B59F-4BFB-A777-05409E727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3FB1571-92E7-4829-BCCD-7DCB0FE98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57265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4F917C1-A8BC-4A0E-AE36-F9D0BE981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57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6F8931C-3AC8-4029-B30C-5361BFBCA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07" y="6724848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76E87F7-1BC0-472D-B19E-FFB494247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3" y="6724848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65149F4-5FFD-4DA3-B387-25DDFF149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2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CC143A2-5B71-45E0-A5DC-1AE44CF2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29C66E6-99F1-4166-B11B-8C47DD310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7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D782C24-70D1-4DF0-A631-9FA264292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0" y="6724848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04EA4D6-FB90-4EE9-9C94-FACE6D79A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1E17C7-CF11-4295-85DA-5237670B3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724881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3AF0AFB-AF22-44B2-B981-AF6098F19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C7A3631-6B95-4E40-89A4-0DC231A1A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E320EDD3-FA1E-4F06-B5E6-86BA66BFF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5CB6263-11E9-4CF8-B171-7C627720C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9FB7707-C4F1-4107-A1AA-C702870A5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67" y="6724876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3640B6-C931-7F3E-007A-5BCBCD3E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992" y="1202026"/>
            <a:ext cx="4030132" cy="440650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Interpretation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8DA0A-4643-EEBB-7044-22F7F6112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228" y="1257565"/>
            <a:ext cx="52171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300">
              <a:solidFill>
                <a:schemeClr val="bg1"/>
              </a:solidFill>
            </a:endParaRPr>
          </a:p>
          <a:p>
            <a:r>
              <a:rPr lang="en-US" sz="1300">
                <a:solidFill>
                  <a:schemeClr val="bg1"/>
                </a:solidFill>
                <a:ea typeface="+mn-lt"/>
                <a:cs typeface="+mn-lt"/>
              </a:rPr>
              <a:t>Statistical analysis shows culmen depth significantly differs among species</a:t>
            </a:r>
            <a:endParaRPr lang="en-US" sz="1300">
              <a:solidFill>
                <a:schemeClr val="bg1"/>
              </a:solidFill>
            </a:endParaRPr>
          </a:p>
          <a:p>
            <a:r>
              <a:rPr lang="en-US" sz="1300">
                <a:solidFill>
                  <a:schemeClr val="bg1"/>
                </a:solidFill>
                <a:ea typeface="+mn-lt"/>
                <a:cs typeface="+mn-lt"/>
              </a:rPr>
              <a:t>Gentoo penguins have distinct culmen depth compared to Adelie and Chinstrap</a:t>
            </a:r>
            <a:endParaRPr lang="en-US" sz="1300">
              <a:solidFill>
                <a:schemeClr val="bg1"/>
              </a:solidFill>
            </a:endParaRPr>
          </a:p>
          <a:p>
            <a:r>
              <a:rPr lang="en-US" sz="1300">
                <a:solidFill>
                  <a:schemeClr val="bg1"/>
                </a:solidFill>
                <a:ea typeface="+mn-lt"/>
                <a:cs typeface="+mn-lt"/>
              </a:rPr>
              <a:t>No significant difference between Adelie and Chinstrap</a:t>
            </a:r>
            <a:endParaRPr lang="en-US" sz="1300">
              <a:solidFill>
                <a:schemeClr val="bg1"/>
              </a:solidFill>
            </a:endParaRPr>
          </a:p>
          <a:p>
            <a:r>
              <a:rPr lang="en-US" sz="1300">
                <a:solidFill>
                  <a:schemeClr val="bg1"/>
                </a:solidFill>
                <a:ea typeface="+mn-lt"/>
                <a:cs typeface="+mn-lt"/>
              </a:rPr>
              <a:t>Culmen depth is a reliable trait for identifying Gentoo penguins but less effective for distinguishing Adelie vs. Chinstrap</a:t>
            </a:r>
            <a:endParaRPr lang="en-US" sz="1300">
              <a:solidFill>
                <a:schemeClr val="bg1"/>
              </a:solidFill>
            </a:endParaRPr>
          </a:p>
          <a:p>
            <a:r>
              <a:rPr lang="en-US" sz="1300">
                <a:solidFill>
                  <a:schemeClr val="bg1"/>
                </a:solidFill>
                <a:ea typeface="+mn-lt"/>
                <a:cs typeface="+mn-lt"/>
              </a:rPr>
              <a:t>Other physical traits (like body mass, flipper length, etc.) also vary by species and sex</a:t>
            </a:r>
            <a:endParaRPr lang="en-US" sz="13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300">
                <a:solidFill>
                  <a:schemeClr val="bg1"/>
                </a:solidFill>
                <a:ea typeface="+mn-lt"/>
                <a:cs typeface="+mn-lt"/>
              </a:rPr>
              <a:t>Suggestions:</a:t>
            </a:r>
            <a:endParaRPr lang="en-US" sz="1300">
              <a:solidFill>
                <a:schemeClr val="bg1"/>
              </a:solidFill>
            </a:endParaRPr>
          </a:p>
          <a:p>
            <a:r>
              <a:rPr lang="en-US" sz="1300">
                <a:solidFill>
                  <a:schemeClr val="bg1"/>
                </a:solidFill>
                <a:ea typeface="+mn-lt"/>
                <a:cs typeface="+mn-lt"/>
              </a:rPr>
              <a:t>Focus further analysis on interactions between sex and physical traits</a:t>
            </a:r>
            <a:endParaRPr lang="en-US" sz="1300">
              <a:solidFill>
                <a:schemeClr val="bg1"/>
              </a:solidFill>
            </a:endParaRPr>
          </a:p>
          <a:p>
            <a:r>
              <a:rPr lang="en-US" sz="1300">
                <a:solidFill>
                  <a:schemeClr val="bg1"/>
                </a:solidFill>
                <a:ea typeface="+mn-lt"/>
                <a:cs typeface="+mn-lt"/>
              </a:rPr>
              <a:t>Aim to better understand gender-based differences across species</a:t>
            </a:r>
            <a:endParaRPr lang="en-US" sz="1300">
              <a:solidFill>
                <a:schemeClr val="bg1"/>
              </a:solidFill>
            </a:endParaRPr>
          </a:p>
          <a:p>
            <a:endParaRPr lang="en-US" sz="1300">
              <a:solidFill>
                <a:schemeClr val="bg1"/>
              </a:solidFill>
            </a:endParaRPr>
          </a:p>
          <a:p>
            <a:endParaRPr lang="en-US" sz="1300">
              <a:solidFill>
                <a:schemeClr val="bg1"/>
              </a:solidFill>
            </a:endParaRPr>
          </a:p>
          <a:p>
            <a:endParaRPr lang="en-US" sz="1300">
              <a:solidFill>
                <a:schemeClr val="bg1"/>
              </a:solidFill>
            </a:endParaRPr>
          </a:p>
          <a:p>
            <a:endParaRPr lang="en-US" sz="1300">
              <a:solidFill>
                <a:schemeClr val="bg1"/>
              </a:solidFill>
            </a:endParaRPr>
          </a:p>
          <a:p>
            <a:endParaRPr lang="en-US" sz="1300">
              <a:solidFill>
                <a:schemeClr val="bg1"/>
              </a:solidFill>
            </a:endParaRPr>
          </a:p>
        </p:txBody>
      </p:sp>
      <p:grpSp>
        <p:nvGrpSpPr>
          <p:cNvPr id="155" name="Graphic 190">
            <a:extLst>
              <a:ext uri="{FF2B5EF4-FFF2-40B4-BE49-F238E27FC236}">
                <a16:creationId xmlns:a16="http://schemas.microsoft.com/office/drawing/2014/main" id="{55A100E1-E66E-4ED2-A56A-F7A819228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725954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AB9672F-EB60-4C69-965D-C7AD5217C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7B9190C-E3A6-476A-9BBD-79CC3E7A0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9" name="Graphic 212">
            <a:extLst>
              <a:ext uri="{FF2B5EF4-FFF2-40B4-BE49-F238E27FC236}">
                <a16:creationId xmlns:a16="http://schemas.microsoft.com/office/drawing/2014/main" id="{CAB9AD4F-A248-4D49-8779-CE40E64C0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315927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1" name="Graphic 212">
            <a:extLst>
              <a:ext uri="{FF2B5EF4-FFF2-40B4-BE49-F238E27FC236}">
                <a16:creationId xmlns:a16="http://schemas.microsoft.com/office/drawing/2014/main" id="{3D4C1981-3D8B-446C-BFAE-E7EE5CF2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315927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CABA9-74D9-B7B3-CC84-CFC7E311A434}"/>
              </a:ext>
            </a:extLst>
          </p:cNvPr>
          <p:cNvSpPr txBox="1"/>
          <p:nvPr/>
        </p:nvSpPr>
        <p:spPr>
          <a:xfrm>
            <a:off x="133823" y="639345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Cleo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26B2B64-474A-D2B4-8174-A54062B0F3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23792" y="478222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9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5842D6-8994-D588-6A13-BB83A0A96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anchor="t">
            <a:normAutofit/>
          </a:bodyPr>
          <a:lstStyle/>
          <a:p>
            <a:r>
              <a:rPr lang="en-US" sz="4000"/>
              <a:t>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334EC-6047-0C94-4234-E6B446915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395264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>
                    <a:alpha val="80000"/>
                  </a:schemeClr>
                </a:solidFill>
              </a:rPr>
              <a:t>A sample of 119 penguins of the Gentoo, Adelie, and Chinstrap species. </a:t>
            </a:r>
          </a:p>
          <a:p>
            <a:r>
              <a:rPr lang="en-US" sz="2400">
                <a:solidFill>
                  <a:schemeClr val="tx1">
                    <a:alpha val="80000"/>
                  </a:schemeClr>
                </a:solidFill>
              </a:rPr>
              <a:t>The penguins originate from the Torgersen, Biscoe, and Dream islands. </a:t>
            </a:r>
          </a:p>
          <a:p>
            <a:r>
              <a:rPr lang="en-US" sz="2400">
                <a:solidFill>
                  <a:schemeClr val="tx1">
                    <a:alpha val="80000"/>
                  </a:schemeClr>
                </a:solidFill>
              </a:rPr>
              <a:t>Clutch completion, culmen length, culmen depth, flipper length, body mass, and sex represent the data across the penguin species.  </a:t>
            </a:r>
          </a:p>
        </p:txBody>
      </p:sp>
      <p:pic>
        <p:nvPicPr>
          <p:cNvPr id="4" name="Audio Recording May 18, 2025 at 10:09:01 AM">
            <a:hlinkClick r:id="" action="ppaction://media"/>
            <a:extLst>
              <a:ext uri="{FF2B5EF4-FFF2-40B4-BE49-F238E27FC236}">
                <a16:creationId xmlns:a16="http://schemas.microsoft.com/office/drawing/2014/main" id="{02967B4C-9E2D-5B8E-A7B6-6C14CC3971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431" y="545066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75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1F6C4-7351-5F6C-6501-A626F5B9E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n-US"/>
              <a:t>Description of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4EC78-794F-94F2-0E91-8899EB7C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 b="1">
                <a:latin typeface="Aptos"/>
                <a:cs typeface="Times New Roman"/>
              </a:rPr>
              <a:t>Variables &amp; Purpose</a:t>
            </a:r>
            <a:endParaRPr lang="en-US" sz="1400">
              <a:latin typeface="Aptos"/>
              <a:cs typeface="Times New Roman"/>
            </a:endParaRPr>
          </a:p>
          <a:p>
            <a:r>
              <a:rPr lang="en-US" sz="1400" b="1">
                <a:latin typeface="Aptos"/>
                <a:cs typeface="Times New Roman"/>
              </a:rPr>
              <a:t>Species</a:t>
            </a:r>
            <a:r>
              <a:rPr lang="en-US" sz="1400">
                <a:latin typeface="Aptos"/>
                <a:cs typeface="Times New Roman"/>
              </a:rPr>
              <a:t>: Used to group data and compare average body mass across species.</a:t>
            </a:r>
          </a:p>
          <a:p>
            <a:r>
              <a:rPr lang="en-US" sz="1400" b="1">
                <a:latin typeface="Aptos"/>
                <a:cs typeface="Times New Roman"/>
              </a:rPr>
              <a:t>Body Mass:</a:t>
            </a:r>
            <a:r>
              <a:rPr lang="en-US" sz="1400">
                <a:latin typeface="Aptos"/>
                <a:cs typeface="Times New Roman"/>
              </a:rPr>
              <a:t>  Measures weight in grams; used to compare between species and sexes.</a:t>
            </a:r>
          </a:p>
          <a:p>
            <a:r>
              <a:rPr lang="en-US" sz="1400" b="1">
                <a:latin typeface="Aptos"/>
                <a:cs typeface="Times New Roman"/>
              </a:rPr>
              <a:t>Sex</a:t>
            </a:r>
            <a:r>
              <a:rPr lang="en-US" sz="1400">
                <a:latin typeface="Aptos"/>
                <a:cs typeface="Times New Roman"/>
              </a:rPr>
              <a:t>: Identifies male or female; used to analyze differences in physical traits.</a:t>
            </a:r>
          </a:p>
          <a:p>
            <a:r>
              <a:rPr lang="en-US" sz="1400" b="1">
                <a:latin typeface="Aptos"/>
                <a:cs typeface="Times New Roman"/>
              </a:rPr>
              <a:t>Flipper Length</a:t>
            </a:r>
            <a:r>
              <a:rPr lang="en-US" sz="1400">
                <a:latin typeface="Aptos"/>
                <a:cs typeface="Times New Roman"/>
              </a:rPr>
              <a:t>: Length in mm; used to compare size between sexes.</a:t>
            </a:r>
          </a:p>
          <a:p>
            <a:r>
              <a:rPr lang="en-US" sz="1400" b="1">
                <a:latin typeface="Aptos"/>
                <a:cs typeface="Times New Roman"/>
              </a:rPr>
              <a:t>Culmen Length</a:t>
            </a:r>
            <a:r>
              <a:rPr lang="en-US" sz="1400">
                <a:latin typeface="Aptos"/>
                <a:cs typeface="Times New Roman"/>
              </a:rPr>
              <a:t> : Beak length in mm; used to examine sex-based differences.</a:t>
            </a:r>
          </a:p>
          <a:p>
            <a:r>
              <a:rPr lang="en-US" sz="1400" b="1">
                <a:latin typeface="Aptos"/>
                <a:cs typeface="Times New Roman"/>
              </a:rPr>
              <a:t>Culmen Depth</a:t>
            </a:r>
            <a:r>
              <a:rPr lang="en-US" sz="1400">
                <a:latin typeface="Aptos"/>
                <a:cs typeface="Times New Roman"/>
              </a:rPr>
              <a:t>: Beak depth in mm; used alongside length to study beak variation.</a:t>
            </a:r>
          </a:p>
          <a:p>
            <a:pPr marL="0" indent="0">
              <a:buNone/>
            </a:pPr>
            <a:r>
              <a:rPr lang="en-US" sz="1400" b="1">
                <a:latin typeface="Aptos"/>
                <a:cs typeface="Times New Roman"/>
              </a:rPr>
              <a:t>Key Relationships</a:t>
            </a:r>
            <a:endParaRPr lang="en-US" sz="1400">
              <a:latin typeface="Aptos"/>
              <a:cs typeface="Times New Roman"/>
            </a:endParaRPr>
          </a:p>
          <a:p>
            <a:r>
              <a:rPr lang="en-US" sz="1400">
                <a:latin typeface="Aptos"/>
                <a:cs typeface="Times New Roman"/>
              </a:rPr>
              <a:t>Species and Traits: Physical traits vary by species </a:t>
            </a:r>
          </a:p>
          <a:p>
            <a:r>
              <a:rPr lang="en-US" sz="1400">
                <a:latin typeface="Aptos"/>
                <a:cs typeface="Times New Roman"/>
              </a:rPr>
              <a:t>Sex and Traits: Males generally have larger body mass, flipper length, and culmen size</a:t>
            </a:r>
          </a:p>
          <a:p>
            <a:r>
              <a:rPr lang="en-US" sz="1400">
                <a:latin typeface="Aptos"/>
                <a:cs typeface="Times New Roman"/>
              </a:rPr>
              <a:t>Species and Island: Certain species are tied to specific islands</a:t>
            </a:r>
          </a:p>
          <a:p>
            <a:r>
              <a:rPr lang="en-US" sz="1400">
                <a:latin typeface="Aptos"/>
                <a:cs typeface="Times New Roman"/>
              </a:rPr>
              <a:t>Trait Correlations: Physical features are often interrelated </a:t>
            </a:r>
          </a:p>
          <a:p>
            <a:endParaRPr lang="en-US" sz="1400">
              <a:latin typeface="Times New Roman"/>
              <a:cs typeface="Times New Roman"/>
            </a:endParaRPr>
          </a:p>
          <a:p>
            <a:endParaRPr lang="en-US" sz="1400">
              <a:latin typeface="Times New Roman"/>
              <a:cs typeface="Times New Roman"/>
            </a:endParaRPr>
          </a:p>
        </p:txBody>
      </p:sp>
      <p:pic>
        <p:nvPicPr>
          <p:cNvPr id="5" name="Audio Recording May 17, 2025 at 10:58:00 PM">
            <a:hlinkClick r:id="" action="ppaction://media"/>
            <a:extLst>
              <a:ext uri="{FF2B5EF4-FFF2-40B4-BE49-F238E27FC236}">
                <a16:creationId xmlns:a16="http://schemas.microsoft.com/office/drawing/2014/main" id="{2E688A34-D736-3EF5-C5CB-534A2E28E9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20531" y="599545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2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4202F2-EA6A-AA9E-2FD7-77729542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386" y="767495"/>
            <a:ext cx="4589328" cy="1889135"/>
          </a:xfrm>
        </p:spPr>
        <p:txBody>
          <a:bodyPr anchor="b">
            <a:normAutofit/>
          </a:bodyPr>
          <a:lstStyle/>
          <a:p>
            <a:r>
              <a:rPr lang="en-US" sz="4800"/>
              <a:t>Descriptive Statistics </a:t>
            </a:r>
          </a:p>
        </p:txBody>
      </p:sp>
      <p:pic>
        <p:nvPicPr>
          <p:cNvPr id="8" name="Picture 7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2D6AA9-5AC8-435E-8E12-3FF95AFF3C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428" y="1802167"/>
            <a:ext cx="5468347" cy="32536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4CCC4-D831-61EA-00B9-07F727F9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243" y="2877835"/>
            <a:ext cx="4589328" cy="1102328"/>
          </a:xfrm>
        </p:spPr>
        <p:txBody>
          <a:bodyPr>
            <a:normAutofit/>
          </a:bodyPr>
          <a:lstStyle/>
          <a:p>
            <a:r>
              <a:rPr lang="en-US" sz="1800"/>
              <a:t>Mean, median, </a:t>
            </a:r>
            <a:r>
              <a:rPr lang="en-US" sz="1800" err="1"/>
              <a:t>iqr</a:t>
            </a:r>
            <a:r>
              <a:rPr lang="en-US" sz="1800"/>
              <a:t> of penguin species 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4" name="Descriptive Statistics">
            <a:hlinkClick r:id="" action="ppaction://media"/>
            <a:extLst>
              <a:ext uri="{FF2B5EF4-FFF2-40B4-BE49-F238E27FC236}">
                <a16:creationId xmlns:a16="http://schemas.microsoft.com/office/drawing/2014/main" id="{A785552D-06F5-1493-499B-F370C9323C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23843" y="44045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3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3CF0D-3627-4FDD-FEB8-884CA8F12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C62EFCC-9EB1-8751-0442-D6F2B1C1B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386" y="767495"/>
            <a:ext cx="4589328" cy="1889135"/>
          </a:xfrm>
        </p:spPr>
        <p:txBody>
          <a:bodyPr anchor="b">
            <a:normAutofit/>
          </a:bodyPr>
          <a:lstStyle/>
          <a:p>
            <a:r>
              <a:rPr lang="en-US" sz="4800"/>
              <a:t>Descriptive Statistics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88D9CE0-B93A-2F28-7CF3-4F28C9DBF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243" y="2877835"/>
            <a:ext cx="4589328" cy="1102328"/>
          </a:xfrm>
        </p:spPr>
        <p:txBody>
          <a:bodyPr>
            <a:normAutofit/>
          </a:bodyPr>
          <a:lstStyle/>
          <a:p>
            <a:r>
              <a:rPr lang="en-US" sz="1800"/>
              <a:t>Mean, median, </a:t>
            </a:r>
            <a:r>
              <a:rPr lang="en-US" sz="1800" err="1"/>
              <a:t>iqr</a:t>
            </a:r>
            <a:r>
              <a:rPr lang="en-US" sz="1800"/>
              <a:t> of body mass on sex 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F890581-37FC-4856-9761-12C646DEE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84"/>
          <a:stretch/>
        </p:blipFill>
        <p:spPr>
          <a:xfrm>
            <a:off x="5325714" y="1727596"/>
            <a:ext cx="6044665" cy="3402806"/>
          </a:xfrm>
          <a:prstGeom prst="rect">
            <a:avLst/>
          </a:prstGeom>
        </p:spPr>
      </p:pic>
      <p:pic>
        <p:nvPicPr>
          <p:cNvPr id="2" name="Descriptive Statistics">
            <a:hlinkClick r:id="" action="ppaction://media"/>
            <a:extLst>
              <a:ext uri="{FF2B5EF4-FFF2-40B4-BE49-F238E27FC236}">
                <a16:creationId xmlns:a16="http://schemas.microsoft.com/office/drawing/2014/main" id="{C2054DB8-29E0-E8A1-4094-BBFBB1BAA3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27328" y="42504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3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099EF4-204F-76FF-A162-7863957B0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1FD6E6-86D7-59EA-8E72-069204438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386" y="767495"/>
            <a:ext cx="4589328" cy="1889135"/>
          </a:xfrm>
        </p:spPr>
        <p:txBody>
          <a:bodyPr anchor="b">
            <a:normAutofit/>
          </a:bodyPr>
          <a:lstStyle/>
          <a:p>
            <a:r>
              <a:rPr lang="en-US" sz="4800"/>
              <a:t>Descriptive Statistics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D6B889-C69F-AE39-86BE-518292424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243" y="2877835"/>
            <a:ext cx="4589328" cy="1102328"/>
          </a:xfrm>
        </p:spPr>
        <p:txBody>
          <a:bodyPr>
            <a:normAutofit/>
          </a:bodyPr>
          <a:lstStyle/>
          <a:p>
            <a:r>
              <a:rPr lang="en-US" sz="1800"/>
              <a:t>Mean, median, </a:t>
            </a:r>
            <a:r>
              <a:rPr lang="en-US" sz="1800" err="1"/>
              <a:t>iqr</a:t>
            </a:r>
            <a:r>
              <a:rPr lang="en-US" sz="1800"/>
              <a:t> of culmen length and depth based on sex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F890581-37FC-4856-9761-12C646DEE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35"/>
          <a:stretch/>
        </p:blipFill>
        <p:spPr>
          <a:xfrm>
            <a:off x="6280314" y="923989"/>
            <a:ext cx="4420837" cy="5010020"/>
          </a:xfrm>
          <a:prstGeom prst="rect">
            <a:avLst/>
          </a:prstGeom>
        </p:spPr>
      </p:pic>
      <p:pic>
        <p:nvPicPr>
          <p:cNvPr id="2" name="Descriptive Statistics">
            <a:hlinkClick r:id="" action="ppaction://media"/>
            <a:extLst>
              <a:ext uri="{FF2B5EF4-FFF2-40B4-BE49-F238E27FC236}">
                <a16:creationId xmlns:a16="http://schemas.microsoft.com/office/drawing/2014/main" id="{0807E27E-F6A2-7BAB-CA16-F558B854C4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31050" y="44448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9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4C74-99CE-CE6E-45AD-2329A3E31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Research Question</a:t>
            </a:r>
          </a:p>
        </p:txBody>
      </p:sp>
      <p:pic>
        <p:nvPicPr>
          <p:cNvPr id="41" name="Picture 40" descr="A nursery group of Emperor penguin chicks huddled together">
            <a:extLst>
              <a:ext uri="{FF2B5EF4-FFF2-40B4-BE49-F238E27FC236}">
                <a16:creationId xmlns:a16="http://schemas.microsoft.com/office/drawing/2014/main" id="{6AB53932-7773-12A6-CC78-43285A38BB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444" r="16607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BE81B-5964-E768-A1E2-5CCB630A2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2000"/>
              <a:t>Will there be a significant difference in culmen depth across the three penguin's species (Gentoo, Adelie, and Chinstrap)</a:t>
            </a:r>
          </a:p>
        </p:txBody>
      </p:sp>
      <p:pic>
        <p:nvPicPr>
          <p:cNvPr id="4" name="Research Question">
            <a:hlinkClick r:id="" action="ppaction://media"/>
            <a:extLst>
              <a:ext uri="{FF2B5EF4-FFF2-40B4-BE49-F238E27FC236}">
                <a16:creationId xmlns:a16="http://schemas.microsoft.com/office/drawing/2014/main" id="{E4C2B1E9-4BD2-7877-202C-01E538DBB5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85948" y="49382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7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92372-CAB4-8502-2EAE-30A3C73DF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7E2B-FEC2-B104-4BFD-86AA9A301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marR="0">
              <a:spcAft>
                <a:spcPts val="800"/>
              </a:spcAft>
              <a:buNone/>
            </a:pPr>
            <a:r>
              <a:rPr lang="en-US" sz="2000" b="1" kern="1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Null Hypothesis (H</a:t>
            </a:r>
            <a:r>
              <a:rPr lang="en-US" sz="2000" b="1" kern="100" baseline="-250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US" sz="2000" b="1" kern="1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): </a:t>
            </a:r>
            <a:r>
              <a:rPr lang="en-US" sz="2000" kern="1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There is no difference in culmen depth mean across the three penguin species.  </a:t>
            </a:r>
            <a:endParaRPr lang="en-US" sz="20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spcAft>
                <a:spcPts val="800"/>
              </a:spcAft>
              <a:buNone/>
            </a:pPr>
            <a:r>
              <a:rPr lang="en-US" sz="2000" b="1" kern="1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en-US" sz="2000" b="1" kern="100" baseline="-250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0 </a:t>
            </a:r>
            <a:r>
              <a:rPr lang="en-US" sz="2000" kern="1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: μ</a:t>
            </a:r>
            <a:r>
              <a:rPr lang="en-US" sz="2000" kern="100" baseline="-250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1 </a:t>
            </a:r>
            <a:r>
              <a:rPr lang="en-US" sz="2000" kern="1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= μ</a:t>
            </a:r>
            <a:r>
              <a:rPr lang="en-US" sz="2000" kern="100" baseline="-250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2 </a:t>
            </a:r>
            <a:r>
              <a:rPr lang="en-US" sz="2000" kern="1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= μ</a:t>
            </a:r>
            <a:r>
              <a:rPr lang="en-US" sz="2000" kern="100" baseline="-250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endParaRPr lang="en-US" sz="20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spcAft>
                <a:spcPts val="800"/>
              </a:spcAft>
              <a:buNone/>
            </a:pPr>
            <a:r>
              <a:rPr lang="en-US" sz="2000" b="1" kern="1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Alternative Hypothesis (H</a:t>
            </a:r>
            <a:r>
              <a:rPr lang="en-US" sz="2000" b="1" kern="100" baseline="-250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2000" b="1" kern="1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): </a:t>
            </a:r>
            <a:r>
              <a:rPr lang="en-US" sz="2000" kern="1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At least one species has a different mean culmen depth.</a:t>
            </a:r>
            <a:endParaRPr lang="en-US" sz="20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indent="0">
              <a:spcAft>
                <a:spcPts val="800"/>
              </a:spcAft>
              <a:buNone/>
            </a:pPr>
            <a:r>
              <a:rPr lang="en-US" sz="2000" b="1" kern="1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en-US" sz="2000" b="1" kern="100" baseline="-250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lang="en-US" sz="2000" kern="1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: μ</a:t>
            </a:r>
            <a:r>
              <a:rPr lang="en-US" sz="2000" kern="100" baseline="-250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1 ≠</a:t>
            </a:r>
            <a:r>
              <a:rPr lang="en-US" sz="2000" kern="1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μ</a:t>
            </a:r>
            <a:r>
              <a:rPr lang="en-US" sz="2000" kern="100" baseline="-250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2 ≠</a:t>
            </a:r>
            <a:r>
              <a:rPr lang="en-US" sz="2000" kern="1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μ</a:t>
            </a:r>
            <a:r>
              <a:rPr lang="en-US" sz="2000" kern="100" baseline="-250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endParaRPr lang="en-US" sz="20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21" name="Picture 20" descr="A calculus formula">
            <a:extLst>
              <a:ext uri="{FF2B5EF4-FFF2-40B4-BE49-F238E27FC236}">
                <a16:creationId xmlns:a16="http://schemas.microsoft.com/office/drawing/2014/main" id="{388367B0-4E3C-2556-3597-F11E71A377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278" r="23321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pic>
        <p:nvPicPr>
          <p:cNvPr id="4" name="Hypotheses">
            <a:hlinkClick r:id="" action="ppaction://media"/>
            <a:extLst>
              <a:ext uri="{FF2B5EF4-FFF2-40B4-BE49-F238E27FC236}">
                <a16:creationId xmlns:a16="http://schemas.microsoft.com/office/drawing/2014/main" id="{887AAD42-A9A1-423F-B821-620AA9E1FF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56424" y="55871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8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80A4D-EB02-0A44-5E76-1AA352A99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25425"/>
            <a:ext cx="10515600" cy="1325563"/>
          </a:xfrm>
        </p:spPr>
        <p:txBody>
          <a:bodyPr/>
          <a:lstStyle/>
          <a:p>
            <a:r>
              <a:rPr lang="en-US">
                <a:latin typeface="Aptos Display"/>
              </a:rPr>
              <a:t>Analysis Method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9690C-9B1E-12FE-9B4A-D28475E7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557" y="941161"/>
            <a:ext cx="6637565" cy="6093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>
                <a:latin typeface="Aptos"/>
                <a:cs typeface="Times New Roman"/>
              </a:rPr>
              <a:t>Look for outlier:</a:t>
            </a:r>
            <a:r>
              <a:rPr lang="en-US" sz="1600">
                <a:latin typeface="Aptos"/>
                <a:cs typeface="Times New Roman"/>
              </a:rPr>
              <a:t> One non extreme outlier is identified </a:t>
            </a:r>
          </a:p>
          <a:p>
            <a:pPr marL="0" indent="0">
              <a:buNone/>
            </a:pPr>
            <a:endParaRPr lang="en-US" sz="1600">
              <a:latin typeface="Aptos"/>
              <a:cs typeface="Times New Roman"/>
            </a:endParaRPr>
          </a:p>
        </p:txBody>
      </p:sp>
      <p:pic>
        <p:nvPicPr>
          <p:cNvPr id="4" name="Picture 3" descr="Picture 680500735, Picture">
            <a:extLst>
              <a:ext uri="{FF2B5EF4-FFF2-40B4-BE49-F238E27FC236}">
                <a16:creationId xmlns:a16="http://schemas.microsoft.com/office/drawing/2014/main" id="{D8EC4168-2C93-9A3F-94B1-FF3FFB9D1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390249"/>
            <a:ext cx="11239500" cy="1070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381529-0F91-3E86-88E9-9AAC10CEDBCD}"/>
              </a:ext>
            </a:extLst>
          </p:cNvPr>
          <p:cNvSpPr txBox="1"/>
          <p:nvPr/>
        </p:nvSpPr>
        <p:spPr>
          <a:xfrm>
            <a:off x="247650" y="3227614"/>
            <a:ext cx="527412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ptos"/>
                <a:cs typeface="Segoe UI"/>
              </a:rPr>
              <a:t>Normality test:</a:t>
            </a:r>
            <a:r>
              <a:rPr lang="en-US" sz="1600" b="1">
                <a:latin typeface="Aptos"/>
                <a:cs typeface="Times New Roman"/>
              </a:rPr>
              <a:t> </a:t>
            </a:r>
            <a:endParaRPr lang="en-US"/>
          </a:p>
          <a:p>
            <a:r>
              <a:rPr lang="en-US" sz="1600">
                <a:latin typeface="Aptos"/>
                <a:cs typeface="Segoe UI"/>
              </a:rPr>
              <a:t>+ Build linear model between species and culmen depth</a:t>
            </a:r>
            <a:r>
              <a:rPr lang="en-US" sz="1600">
                <a:latin typeface="Aptos"/>
                <a:cs typeface="Times New Roman"/>
              </a:rPr>
              <a:t> </a:t>
            </a:r>
          </a:p>
          <a:p>
            <a:r>
              <a:rPr lang="en-US" sz="1600">
                <a:latin typeface="Aptos"/>
                <a:cs typeface="Segoe UI"/>
              </a:rPr>
              <a:t>+ Create </a:t>
            </a:r>
            <a:r>
              <a:rPr lang="en-US" sz="1600" err="1">
                <a:latin typeface="Aptos"/>
                <a:cs typeface="Segoe UI"/>
              </a:rPr>
              <a:t>qq</a:t>
            </a:r>
            <a:r>
              <a:rPr lang="en-US" sz="1600">
                <a:latin typeface="Aptos"/>
                <a:cs typeface="Segoe UI"/>
              </a:rPr>
              <a:t> plot: points do fall along the reference line indicate normal distribution</a:t>
            </a:r>
            <a:r>
              <a:rPr lang="en-US" sz="1600">
                <a:latin typeface="Aptos"/>
                <a:cs typeface="Times New Roman"/>
              </a:rPr>
              <a:t> </a:t>
            </a:r>
          </a:p>
          <a:p>
            <a:r>
              <a:rPr lang="en-US" sz="1600">
                <a:latin typeface="Aptos"/>
                <a:cs typeface="Segoe UI"/>
              </a:rPr>
              <a:t>+ Shapiro Wilk test: p = 0.067 &gt; 0.05 =&gt; normal distribution</a:t>
            </a:r>
          </a:p>
        </p:txBody>
      </p:sp>
      <p:pic>
        <p:nvPicPr>
          <p:cNvPr id="6" name="Picture 5" descr="Picture 1174132925, Picture">
            <a:extLst>
              <a:ext uri="{FF2B5EF4-FFF2-40B4-BE49-F238E27FC236}">
                <a16:creationId xmlns:a16="http://schemas.microsoft.com/office/drawing/2014/main" id="{22F83C28-3B44-470F-4446-A3AB6FAEC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56" y="4642704"/>
            <a:ext cx="8450037" cy="2062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2F208B-29B4-FDAD-4B79-D993AAC71F9E}"/>
              </a:ext>
            </a:extLst>
          </p:cNvPr>
          <p:cNvSpPr txBox="1"/>
          <p:nvPr/>
        </p:nvSpPr>
        <p:spPr>
          <a:xfrm>
            <a:off x="8874578" y="4778828"/>
            <a:ext cx="297452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err="1">
                <a:latin typeface="Aptos"/>
                <a:cs typeface="Times New Roman"/>
              </a:rPr>
              <a:t>Levenes</a:t>
            </a:r>
            <a:r>
              <a:rPr lang="en-US" sz="1600" b="1">
                <a:latin typeface="Aptos"/>
                <a:cs typeface="Times New Roman"/>
              </a:rPr>
              <a:t>' test of homogeneity:</a:t>
            </a:r>
            <a:r>
              <a:rPr lang="en-US" sz="1600">
                <a:latin typeface="Aptos"/>
                <a:cs typeface="Times New Roman"/>
              </a:rPr>
              <a:t> check the homogeneity of variance assumption: p = 0.149 &gt; 0.05  =&gt; non-significant, confirming homogeneity of variance </a:t>
            </a:r>
          </a:p>
        </p:txBody>
      </p:sp>
      <p:pic>
        <p:nvPicPr>
          <p:cNvPr id="8" name="Picture 7" descr="Picture 1299341192, Picture">
            <a:extLst>
              <a:ext uri="{FF2B5EF4-FFF2-40B4-BE49-F238E27FC236}">
                <a16:creationId xmlns:a16="http://schemas.microsoft.com/office/drawing/2014/main" id="{6B323B54-4BD5-1AEE-F96B-44B294B67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197" y="2657474"/>
            <a:ext cx="6068787" cy="1883230"/>
          </a:xfrm>
          <a:prstGeom prst="rect">
            <a:avLst/>
          </a:prstGeom>
        </p:spPr>
      </p:pic>
      <p:pic>
        <p:nvPicPr>
          <p:cNvPr id="9" name="Record (online-voice-recorder.com) (13)">
            <a:hlinkClick r:id="" action="ppaction://media"/>
            <a:extLst>
              <a:ext uri="{FF2B5EF4-FFF2-40B4-BE49-F238E27FC236}">
                <a16:creationId xmlns:a16="http://schemas.microsoft.com/office/drawing/2014/main" id="{C3A52EEB-10CB-8434-C1E0-125B8172A8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72414" y="265356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0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5AEF2EE8525D468B7AC1E4241F9665" ma:contentTypeVersion="15" ma:contentTypeDescription="Create a new document." ma:contentTypeScope="" ma:versionID="2c77fba52aaf0950fab23e007332e644">
  <xsd:schema xmlns:xsd="http://www.w3.org/2001/XMLSchema" xmlns:xs="http://www.w3.org/2001/XMLSchema" xmlns:p="http://schemas.microsoft.com/office/2006/metadata/properties" xmlns:ns3="8e574d95-6a05-441a-868a-8ac37969fa2f" xmlns:ns4="19694c2b-07c4-4158-a54e-25d3240a4a57" targetNamespace="http://schemas.microsoft.com/office/2006/metadata/properties" ma:root="true" ma:fieldsID="3aebc6ec6ec06e17640f68b9f42273e8" ns3:_="" ns4:_="">
    <xsd:import namespace="8e574d95-6a05-441a-868a-8ac37969fa2f"/>
    <xsd:import namespace="19694c2b-07c4-4158-a54e-25d3240a4a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bjectDetectorVersions" minOccurs="0"/>
                <xsd:element ref="ns3:_activity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574d95-6a05-441a-868a-8ac37969f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694c2b-07c4-4158-a54e-25d3240a4a5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e574d95-6a05-441a-868a-8ac37969fa2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9A299B-B5A5-4E3F-A62C-9F644494F15D}">
  <ds:schemaRefs>
    <ds:schemaRef ds:uri="19694c2b-07c4-4158-a54e-25d3240a4a57"/>
    <ds:schemaRef ds:uri="8e574d95-6a05-441a-868a-8ac37969fa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A6E1D03-C625-402D-A1CE-707CE8CFF0C2}">
  <ds:schemaRefs>
    <ds:schemaRef ds:uri="19694c2b-07c4-4158-a54e-25d3240a4a57"/>
    <ds:schemaRef ds:uri="8e574d95-6a05-441a-868a-8ac37969fa2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35A7D2B-47F9-4294-9753-B3316303F6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Penguins Report</vt:lpstr>
      <vt:lpstr>The Dataset</vt:lpstr>
      <vt:lpstr>Description of Dataset</vt:lpstr>
      <vt:lpstr>Descriptive Statistics </vt:lpstr>
      <vt:lpstr>Descriptive Statistics </vt:lpstr>
      <vt:lpstr>Descriptive Statistics </vt:lpstr>
      <vt:lpstr>Research Question</vt:lpstr>
      <vt:lpstr>Hypotheses</vt:lpstr>
      <vt:lpstr>Analysis Method </vt:lpstr>
      <vt:lpstr>PowerPoint Presentation</vt:lpstr>
      <vt:lpstr>Results </vt:lpstr>
      <vt:lpstr>Interpretation of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Dalson, Emily</dc:creator>
  <cp:revision>2</cp:revision>
  <dcterms:created xsi:type="dcterms:W3CDTF">2025-05-08T01:55:22Z</dcterms:created>
  <dcterms:modified xsi:type="dcterms:W3CDTF">2025-09-01T23:56:29Z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0x010100355AEF2EE8525D468B7AC1E4241F9665</vt:lpwstr>
  </property>
</Properties>
</file>